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59" r:id="rId3"/>
    <p:sldId id="257" r:id="rId4"/>
    <p:sldId id="258" r:id="rId5"/>
  </p:sldIdLst>
  <p:sldSz cx="12192000" cy="6858000"/>
  <p:notesSz cx="6858000" cy="9144000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8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10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dianova\Desktop\rok%202017\stavy2017.xls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dianova\Desktop\rok%202017\stavy2017.xls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dianova\Desktop\rok%202017\stavy2017.xls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dianova\Desktop\rok%202017\stavy2017.xls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sk-SK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400" b="1" i="0" u="none" strike="noStrike" baseline="0">
                <a:solidFill>
                  <a:srgbClr val="333333"/>
                </a:solidFill>
                <a:latin typeface="Calibri"/>
                <a:ea typeface="Calibri"/>
                <a:cs typeface="Calibri"/>
              </a:defRPr>
            </a:pPr>
            <a:r>
              <a:rPr lang="sk-SK"/>
              <a:t>Vývoj počtu dojníc a dojčiacich kráv na Slovensku podľa ŠÚ SR</a:t>
            </a:r>
          </a:p>
        </c:rich>
      </c:tx>
      <c:layout/>
      <c:overlay val="0"/>
      <c:spPr>
        <a:noFill/>
        <a:ln w="25400">
          <a:noFill/>
        </a:ln>
      </c:sp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List2!$AD$65</c:f>
              <c:strCache>
                <c:ptCount val="1"/>
                <c:pt idx="0">
                  <c:v>SR kravy spolu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dLbls>
            <c:spPr>
              <a:noFill/>
              <a:ln w="25400">
                <a:noFill/>
              </a:ln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900" b="1" i="0" u="none" strike="noStrike" baseline="0">
                    <a:solidFill>
                      <a:srgbClr val="333333"/>
                    </a:solidFill>
                    <a:latin typeface="Calibri"/>
                    <a:ea typeface="Calibri"/>
                    <a:cs typeface="Calibri"/>
                  </a:defRPr>
                </a:pPr>
                <a:endParaRPr lang="sk-SK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List2!$AE$64:$AQ$64</c:f>
              <c:strCache>
                <c:ptCount val="13"/>
                <c:pt idx="0">
                  <c:v>r.2005</c:v>
                </c:pt>
                <c:pt idx="1">
                  <c:v>r.2006</c:v>
                </c:pt>
                <c:pt idx="2">
                  <c:v>r.2007</c:v>
                </c:pt>
                <c:pt idx="3">
                  <c:v>r.2008</c:v>
                </c:pt>
                <c:pt idx="4">
                  <c:v>r.2009</c:v>
                </c:pt>
                <c:pt idx="5">
                  <c:v>r.2010</c:v>
                </c:pt>
                <c:pt idx="6">
                  <c:v>r.2011</c:v>
                </c:pt>
                <c:pt idx="7">
                  <c:v>r.2012</c:v>
                </c:pt>
                <c:pt idx="8">
                  <c:v>r.2013</c:v>
                </c:pt>
                <c:pt idx="9">
                  <c:v>r.2014</c:v>
                </c:pt>
                <c:pt idx="10">
                  <c:v>r.2015</c:v>
                </c:pt>
                <c:pt idx="11">
                  <c:v>r.2016</c:v>
                </c:pt>
                <c:pt idx="12">
                  <c:v>r.2017</c:v>
                </c:pt>
              </c:strCache>
            </c:strRef>
          </c:cat>
          <c:val>
            <c:numRef>
              <c:f>List2!$AE$65:$AQ$65</c:f>
              <c:numCache>
                <c:formatCode>General</c:formatCode>
                <c:ptCount val="13"/>
                <c:pt idx="0">
                  <c:v>229607</c:v>
                </c:pt>
                <c:pt idx="1">
                  <c:v>218653</c:v>
                </c:pt>
                <c:pt idx="2">
                  <c:v>215659</c:v>
                </c:pt>
                <c:pt idx="3">
                  <c:v>211185</c:v>
                </c:pt>
                <c:pt idx="4">
                  <c:v>203885</c:v>
                </c:pt>
                <c:pt idx="5">
                  <c:v>204386</c:v>
                </c:pt>
                <c:pt idx="6">
                  <c:v>201285</c:v>
                </c:pt>
                <c:pt idx="7">
                  <c:v>201549</c:v>
                </c:pt>
                <c:pt idx="8">
                  <c:v>199175</c:v>
                </c:pt>
                <c:pt idx="9">
                  <c:v>201147</c:v>
                </c:pt>
                <c:pt idx="10">
                  <c:v>199131</c:v>
                </c:pt>
                <c:pt idx="11">
                  <c:v>194191</c:v>
                </c:pt>
                <c:pt idx="12">
                  <c:v>195522</c:v>
                </c:pt>
              </c:numCache>
            </c:numRef>
          </c:val>
          <c:smooth val="0"/>
        </c:ser>
        <c:ser>
          <c:idx val="2"/>
          <c:order val="1"/>
          <c:tx>
            <c:strRef>
              <c:f>List2!$AD$67</c:f>
              <c:strCache>
                <c:ptCount val="1"/>
                <c:pt idx="0">
                  <c:v>dojnice SR</c:v>
                </c:pt>
              </c:strCache>
            </c:strRef>
          </c:tx>
          <c:dLbls>
            <c:spPr>
              <a:noFill/>
              <a:ln>
                <a:noFill/>
              </a:ln>
              <a:effectLst/>
            </c:sp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</c:ext>
            </c:extLst>
          </c:dLbls>
          <c:cat>
            <c:strRef>
              <c:f>List2!$AE$64:$AQ$64</c:f>
              <c:strCache>
                <c:ptCount val="13"/>
                <c:pt idx="0">
                  <c:v>r.2005</c:v>
                </c:pt>
                <c:pt idx="1">
                  <c:v>r.2006</c:v>
                </c:pt>
                <c:pt idx="2">
                  <c:v>r.2007</c:v>
                </c:pt>
                <c:pt idx="3">
                  <c:v>r.2008</c:v>
                </c:pt>
                <c:pt idx="4">
                  <c:v>r.2009</c:v>
                </c:pt>
                <c:pt idx="5">
                  <c:v>r.2010</c:v>
                </c:pt>
                <c:pt idx="6">
                  <c:v>r.2011</c:v>
                </c:pt>
                <c:pt idx="7">
                  <c:v>r.2012</c:v>
                </c:pt>
                <c:pt idx="8">
                  <c:v>r.2013</c:v>
                </c:pt>
                <c:pt idx="9">
                  <c:v>r.2014</c:v>
                </c:pt>
                <c:pt idx="10">
                  <c:v>r.2015</c:v>
                </c:pt>
                <c:pt idx="11">
                  <c:v>r.2016</c:v>
                </c:pt>
                <c:pt idx="12">
                  <c:v>r.2017</c:v>
                </c:pt>
              </c:strCache>
            </c:strRef>
          </c:cat>
          <c:val>
            <c:numRef>
              <c:f>List2!$AE$67:$AQ$67</c:f>
              <c:numCache>
                <c:formatCode>General</c:formatCode>
                <c:ptCount val="13"/>
                <c:pt idx="0">
                  <c:v>198500</c:v>
                </c:pt>
                <c:pt idx="1">
                  <c:v>185300</c:v>
                </c:pt>
                <c:pt idx="2">
                  <c:v>178300</c:v>
                </c:pt>
                <c:pt idx="3">
                  <c:v>172300</c:v>
                </c:pt>
                <c:pt idx="4">
                  <c:v>165900</c:v>
                </c:pt>
                <c:pt idx="5">
                  <c:v>161300</c:v>
                </c:pt>
                <c:pt idx="6">
                  <c:v>153525</c:v>
                </c:pt>
                <c:pt idx="7">
                  <c:v>152846</c:v>
                </c:pt>
                <c:pt idx="8">
                  <c:v>146274</c:v>
                </c:pt>
                <c:pt idx="9">
                  <c:v>144984</c:v>
                </c:pt>
                <c:pt idx="10">
                  <c:v>140837</c:v>
                </c:pt>
                <c:pt idx="11">
                  <c:v>133648</c:v>
                </c:pt>
                <c:pt idx="12">
                  <c:v>130370</c:v>
                </c:pt>
              </c:numCache>
            </c:numRef>
          </c:val>
          <c:smooth val="0"/>
        </c:ser>
        <c:ser>
          <c:idx val="3"/>
          <c:order val="2"/>
          <c:tx>
            <c:strRef>
              <c:f>List2!$AD$68</c:f>
              <c:strCache>
                <c:ptCount val="1"/>
                <c:pt idx="0">
                  <c:v>dojnice KÚ</c:v>
                </c:pt>
              </c:strCache>
            </c:strRef>
          </c:tx>
          <c:dLbls>
            <c:spPr>
              <a:noFill/>
              <a:ln>
                <a:noFill/>
              </a:ln>
              <a:effectLst/>
            </c:spPr>
            <c:dLblPos val="b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</c:ext>
            </c:extLst>
          </c:dLbls>
          <c:cat>
            <c:strRef>
              <c:f>List2!$AE$64:$AQ$64</c:f>
              <c:strCache>
                <c:ptCount val="13"/>
                <c:pt idx="0">
                  <c:v>r.2005</c:v>
                </c:pt>
                <c:pt idx="1">
                  <c:v>r.2006</c:v>
                </c:pt>
                <c:pt idx="2">
                  <c:v>r.2007</c:v>
                </c:pt>
                <c:pt idx="3">
                  <c:v>r.2008</c:v>
                </c:pt>
                <c:pt idx="4">
                  <c:v>r.2009</c:v>
                </c:pt>
                <c:pt idx="5">
                  <c:v>r.2010</c:v>
                </c:pt>
                <c:pt idx="6">
                  <c:v>r.2011</c:v>
                </c:pt>
                <c:pt idx="7">
                  <c:v>r.2012</c:v>
                </c:pt>
                <c:pt idx="8">
                  <c:v>r.2013</c:v>
                </c:pt>
                <c:pt idx="9">
                  <c:v>r.2014</c:v>
                </c:pt>
                <c:pt idx="10">
                  <c:v>r.2015</c:v>
                </c:pt>
                <c:pt idx="11">
                  <c:v>r.2016</c:v>
                </c:pt>
                <c:pt idx="12">
                  <c:v>r.2017</c:v>
                </c:pt>
              </c:strCache>
            </c:strRef>
          </c:cat>
          <c:val>
            <c:numRef>
              <c:f>List2!$AE$68:$AQ$68</c:f>
              <c:numCache>
                <c:formatCode>General</c:formatCode>
                <c:ptCount val="13"/>
                <c:pt idx="0">
                  <c:v>164025</c:v>
                </c:pt>
                <c:pt idx="1">
                  <c:v>155158</c:v>
                </c:pt>
                <c:pt idx="2">
                  <c:v>152421</c:v>
                </c:pt>
                <c:pt idx="3">
                  <c:v>145467</c:v>
                </c:pt>
                <c:pt idx="4">
                  <c:v>133773</c:v>
                </c:pt>
                <c:pt idx="5">
                  <c:v>132484</c:v>
                </c:pt>
                <c:pt idx="6">
                  <c:v>127039</c:v>
                </c:pt>
                <c:pt idx="7">
                  <c:v>122906</c:v>
                </c:pt>
                <c:pt idx="8">
                  <c:v>116965</c:v>
                </c:pt>
                <c:pt idx="9">
                  <c:v>121048</c:v>
                </c:pt>
                <c:pt idx="10">
                  <c:v>115377</c:v>
                </c:pt>
                <c:pt idx="11">
                  <c:v>111815</c:v>
                </c:pt>
                <c:pt idx="12">
                  <c:v>111226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8385040"/>
        <c:axId val="38386720"/>
      </c:lineChart>
      <c:catAx>
        <c:axId val="3838504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sk-SK"/>
          </a:p>
        </c:txPr>
        <c:crossAx val="38386720"/>
        <c:crosses val="autoZero"/>
        <c:auto val="1"/>
        <c:lblAlgn val="ctr"/>
        <c:lblOffset val="100"/>
        <c:noMultiLvlLbl val="0"/>
      </c:catAx>
      <c:valAx>
        <c:axId val="38386720"/>
        <c:scaling>
          <c:orientation val="minMax"/>
        </c:scaling>
        <c:delete val="0"/>
        <c:axPos val="r"/>
        <c:numFmt formatCode="General" sourceLinked="1"/>
        <c:majorTickMark val="out"/>
        <c:minorTickMark val="none"/>
        <c:tickLblPos val="nextTo"/>
        <c:spPr>
          <a:ln w="9525">
            <a:noFill/>
          </a:ln>
        </c:spPr>
        <c:txPr>
          <a:bodyPr rot="0" vert="horz"/>
          <a:lstStyle/>
          <a:p>
            <a:pPr>
              <a:defRPr sz="900" b="0" i="0" u="none" strike="noStrike" baseline="0">
                <a:solidFill>
                  <a:srgbClr val="333333"/>
                </a:solidFill>
                <a:latin typeface="Calibri"/>
                <a:ea typeface="Calibri"/>
                <a:cs typeface="Calibri"/>
              </a:defRPr>
            </a:pPr>
            <a:endParaRPr lang="sk-SK"/>
          </a:p>
        </c:txPr>
        <c:crossAx val="38385040"/>
        <c:crosses val="max"/>
        <c:crossBetween val="between"/>
      </c:valAx>
      <c:spPr>
        <a:noFill/>
        <a:ln w="25400">
          <a:noFill/>
        </a:ln>
      </c:spPr>
    </c:plotArea>
    <c:legend>
      <c:legendPos val="b"/>
      <c:layout>
        <c:manualLayout>
          <c:xMode val="edge"/>
          <c:yMode val="edge"/>
          <c:x val="0.2901831124546988"/>
          <c:y val="0.78036827579966517"/>
          <c:w val="0.61356539184392034"/>
          <c:h val="5.2480411955596322E-2"/>
        </c:manualLayout>
      </c:layout>
      <c:overlay val="0"/>
      <c:spPr>
        <a:noFill/>
        <a:ln w="25400">
          <a:noFill/>
        </a:ln>
      </c:spPr>
      <c:txPr>
        <a:bodyPr/>
        <a:lstStyle/>
        <a:p>
          <a:pPr>
            <a:defRPr sz="920" b="0" i="0" u="none" strike="noStrike" baseline="0">
              <a:solidFill>
                <a:srgbClr val="333333"/>
              </a:solidFill>
              <a:latin typeface="Calibri"/>
              <a:ea typeface="Calibri"/>
              <a:cs typeface="Calibri"/>
            </a:defRPr>
          </a:pPr>
          <a:endParaRPr lang="sk-SK"/>
        </a:p>
      </c:txPr>
    </c:legend>
    <c:plotVisOnly val="1"/>
    <c:dispBlanksAs val="gap"/>
    <c:showDLblsOverMax val="0"/>
  </c:chart>
  <c:spPr>
    <a:solidFill>
      <a:schemeClr val="bg1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 sz="1000" b="0" i="0" u="none" strike="noStrike" baseline="0">
          <a:solidFill>
            <a:srgbClr val="000000"/>
          </a:solidFill>
          <a:latin typeface="Calibri"/>
          <a:ea typeface="Calibri"/>
          <a:cs typeface="Calibri"/>
        </a:defRPr>
      </a:pPr>
      <a:endParaRPr lang="sk-SK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sk-SK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hart>
    <c:title>
      <c:tx>
        <c:rich>
          <a:bodyPr/>
          <a:lstStyle/>
          <a:p>
            <a:pPr>
              <a:defRPr sz="1800" b="1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r>
              <a:rPr lang="sk-SK"/>
              <a:t>Percento zapojenia do kontroly úžitkovosti</a:t>
            </a:r>
          </a:p>
        </c:rich>
      </c:tx>
      <c:overlay val="0"/>
    </c:title>
    <c:autoTitleDeleted val="0"/>
    <c:plotArea>
      <c:layout>
        <c:manualLayout>
          <c:layoutTarget val="inner"/>
          <c:xMode val="edge"/>
          <c:yMode val="edge"/>
          <c:x val="5.9562630726849357E-2"/>
          <c:y val="9.8349434982384978E-2"/>
          <c:w val="0.92541728838189752"/>
          <c:h val="0.81512671669634984"/>
        </c:manualLayout>
      </c:layout>
      <c:lineChart>
        <c:grouping val="stacked"/>
        <c:varyColors val="0"/>
        <c:ser>
          <c:idx val="0"/>
          <c:order val="0"/>
          <c:tx>
            <c:strRef>
              <c:f>List2!$AE$85</c:f>
              <c:strCache>
                <c:ptCount val="1"/>
                <c:pt idx="0">
                  <c:v>celkom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10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sk-SK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List2!$AH$84:$AS$84</c:f>
              <c:strCache>
                <c:ptCount val="12"/>
                <c:pt idx="0">
                  <c:v>r.2006</c:v>
                </c:pt>
                <c:pt idx="1">
                  <c:v>r.2007</c:v>
                </c:pt>
                <c:pt idx="2">
                  <c:v>r.2008</c:v>
                </c:pt>
                <c:pt idx="3">
                  <c:v>r.2009</c:v>
                </c:pt>
                <c:pt idx="4">
                  <c:v>r.2010</c:v>
                </c:pt>
                <c:pt idx="5">
                  <c:v>r.2011</c:v>
                </c:pt>
                <c:pt idx="6">
                  <c:v>r.2012</c:v>
                </c:pt>
                <c:pt idx="7">
                  <c:v>r.2013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  <c:pt idx="11">
                  <c:v>2017</c:v>
                </c:pt>
              </c:strCache>
            </c:strRef>
          </c:cat>
          <c:val>
            <c:numRef>
              <c:f>List2!$AH$85:$AS$85</c:f>
              <c:numCache>
                <c:formatCode>0.00</c:formatCode>
                <c:ptCount val="12"/>
                <c:pt idx="0">
                  <c:v>82.173123625104623</c:v>
                </c:pt>
                <c:pt idx="1">
                  <c:v>82.418540380879065</c:v>
                </c:pt>
                <c:pt idx="2">
                  <c:v>80.420010890925013</c:v>
                </c:pt>
                <c:pt idx="3">
                  <c:v>78.094514064300952</c:v>
                </c:pt>
                <c:pt idx="4">
                  <c:v>78.230407170745551</c:v>
                </c:pt>
                <c:pt idx="5">
                  <c:v>74.638944779789853</c:v>
                </c:pt>
                <c:pt idx="6">
                  <c:v>72.476668204754176</c:v>
                </c:pt>
                <c:pt idx="7">
                  <c:v>70.5088490021338</c:v>
                </c:pt>
                <c:pt idx="8">
                  <c:v>72.541971791774174</c:v>
                </c:pt>
                <c:pt idx="9">
                  <c:v>70.141263791172648</c:v>
                </c:pt>
                <c:pt idx="10">
                  <c:v>71.357065981430651</c:v>
                </c:pt>
                <c:pt idx="11">
                  <c:v>71.554607665633526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List2!$AE$86</c:f>
              <c:strCache>
                <c:ptCount val="1"/>
                <c:pt idx="0">
                  <c:v>dojnice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10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sk-SK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List2!$AH$84:$AS$84</c:f>
              <c:strCache>
                <c:ptCount val="12"/>
                <c:pt idx="0">
                  <c:v>r.2006</c:v>
                </c:pt>
                <c:pt idx="1">
                  <c:v>r.2007</c:v>
                </c:pt>
                <c:pt idx="2">
                  <c:v>r.2008</c:v>
                </c:pt>
                <c:pt idx="3">
                  <c:v>r.2009</c:v>
                </c:pt>
                <c:pt idx="4">
                  <c:v>r.2010</c:v>
                </c:pt>
                <c:pt idx="5">
                  <c:v>r.2011</c:v>
                </c:pt>
                <c:pt idx="6">
                  <c:v>r.2012</c:v>
                </c:pt>
                <c:pt idx="7">
                  <c:v>r.2013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  <c:pt idx="11">
                  <c:v>2017</c:v>
                </c:pt>
              </c:strCache>
            </c:strRef>
          </c:cat>
          <c:val>
            <c:numRef>
              <c:f>List2!$AH$86:$AS$86</c:f>
              <c:numCache>
                <c:formatCode>0.00</c:formatCode>
                <c:ptCount val="12"/>
                <c:pt idx="0">
                  <c:v>83.733405288721002</c:v>
                </c:pt>
                <c:pt idx="1">
                  <c:v>85.485698261357271</c:v>
                </c:pt>
                <c:pt idx="2">
                  <c:v>84.426581543818926</c:v>
                </c:pt>
                <c:pt idx="3">
                  <c:v>80.634719710669074</c:v>
                </c:pt>
                <c:pt idx="4">
                  <c:v>82.135151890886547</c:v>
                </c:pt>
                <c:pt idx="5">
                  <c:v>82.748086630841883</c:v>
                </c:pt>
                <c:pt idx="6">
                  <c:v>80.411656176805408</c:v>
                </c:pt>
                <c:pt idx="7">
                  <c:v>79.962946251555294</c:v>
                </c:pt>
                <c:pt idx="8">
                  <c:v>83.490592065331342</c:v>
                </c:pt>
                <c:pt idx="9">
                  <c:v>81.922364151465871</c:v>
                </c:pt>
                <c:pt idx="10">
                  <c:v>83.663803423919546</c:v>
                </c:pt>
                <c:pt idx="11">
                  <c:v>85.315640101250295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86858048"/>
        <c:axId val="186858608"/>
      </c:lineChart>
      <c:catAx>
        <c:axId val="186858048"/>
        <c:scaling>
          <c:orientation val="minMax"/>
        </c:scaling>
        <c:delete val="0"/>
        <c:axPos val="b"/>
        <c:numFmt formatCode="#,##0.00" sourceLinked="0"/>
        <c:majorTickMark val="none"/>
        <c:minorTickMark val="none"/>
        <c:tickLblPos val="nextTo"/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sk-SK"/>
          </a:p>
        </c:txPr>
        <c:crossAx val="186858608"/>
        <c:crosses val="autoZero"/>
        <c:auto val="1"/>
        <c:lblAlgn val="ctr"/>
        <c:lblOffset val="100"/>
        <c:noMultiLvlLbl val="0"/>
      </c:catAx>
      <c:valAx>
        <c:axId val="186858608"/>
        <c:scaling>
          <c:orientation val="minMax"/>
        </c:scaling>
        <c:delete val="0"/>
        <c:axPos val="l"/>
        <c:majorGridlines>
          <c:spPr>
            <a:ln w="3175"/>
          </c:spPr>
        </c:majorGridlines>
        <c:numFmt formatCode="0.00" sourceLinked="1"/>
        <c:majorTickMark val="none"/>
        <c:minorTickMark val="none"/>
        <c:tickLblPos val="nextTo"/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sk-SK"/>
          </a:p>
        </c:txPr>
        <c:crossAx val="186858048"/>
        <c:crosses val="autoZero"/>
        <c:crossBetween val="between"/>
      </c:valAx>
    </c:plotArea>
    <c:legend>
      <c:legendPos val="b"/>
      <c:layout>
        <c:manualLayout>
          <c:xMode val="edge"/>
          <c:yMode val="edge"/>
          <c:x val="0.38114754098360654"/>
          <c:y val="0.74608150470219436"/>
          <c:w val="0.25102061012865201"/>
          <c:h val="7.731263215922457E-2"/>
        </c:manualLayout>
      </c:layout>
      <c:overlay val="0"/>
      <c:txPr>
        <a:bodyPr/>
        <a:lstStyle/>
        <a:p>
          <a:pPr>
            <a:defRPr sz="775" b="0" i="0" u="none" strike="noStrike" baseline="0">
              <a:solidFill>
                <a:srgbClr val="000000"/>
              </a:solidFill>
              <a:latin typeface="Calibri"/>
              <a:ea typeface="Calibri"/>
              <a:cs typeface="Calibri"/>
            </a:defRPr>
          </a:pPr>
          <a:endParaRPr lang="sk-SK"/>
        </a:p>
      </c:txPr>
    </c:legend>
    <c:plotVisOnly val="1"/>
    <c:dispBlanksAs val="zero"/>
    <c:showDLblsOverMax val="0"/>
  </c:chart>
  <c:txPr>
    <a:bodyPr/>
    <a:lstStyle/>
    <a:p>
      <a:pPr>
        <a:defRPr sz="1000" b="0" i="0" u="none" strike="noStrike" baseline="0">
          <a:solidFill>
            <a:srgbClr val="000000"/>
          </a:solidFill>
          <a:latin typeface="Calibri"/>
          <a:ea typeface="Calibri"/>
          <a:cs typeface="Calibri"/>
        </a:defRPr>
      </a:pPr>
      <a:endParaRPr lang="sk-SK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sk-SK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2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r>
              <a:rPr lang="en-US" sz="1800" b="0" i="0" baseline="0">
                <a:effectLst/>
              </a:rPr>
              <a:t>Počet analýz na somatické bunky celkom a na jednu kravu za rok 2017</a:t>
            </a:r>
            <a:endParaRPr lang="sk-SK">
              <a:effectLst/>
            </a:endParaRPr>
          </a:p>
        </c:rich>
      </c:tx>
      <c:layout/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List2!$E$81</c:f>
              <c:strCache>
                <c:ptCount val="1"/>
                <c:pt idx="0">
                  <c:v>SB</c:v>
                </c:pt>
              </c:strCache>
            </c:strRef>
          </c:tx>
          <c:spPr>
            <a:solidFill>
              <a:srgbClr val="4F81BD"/>
            </a:solidFill>
            <a:ln w="25400">
              <a:noFill/>
            </a:ln>
          </c:spPr>
          <c:invertIfNegative val="0"/>
          <c:dLbls>
            <c:spPr>
              <a:noFill/>
              <a:ln w="25400">
                <a:noFill/>
              </a:ln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900" b="0" i="0" u="none" strike="noStrike" baseline="0">
                    <a:solidFill>
                      <a:srgbClr val="333333"/>
                    </a:solidFill>
                    <a:latin typeface="Calibri"/>
                    <a:ea typeface="Calibri"/>
                    <a:cs typeface="Calibri"/>
                  </a:defRPr>
                </a:pPr>
                <a:endParaRPr lang="sk-SK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List2!$R$80:$AA$80</c:f>
              <c:strCache>
                <c:ptCount val="10"/>
                <c:pt idx="0">
                  <c:v>r.2008</c:v>
                </c:pt>
                <c:pt idx="1">
                  <c:v>r.2009</c:v>
                </c:pt>
                <c:pt idx="2">
                  <c:v>r.2010</c:v>
                </c:pt>
                <c:pt idx="3">
                  <c:v>r.2011</c:v>
                </c:pt>
                <c:pt idx="4">
                  <c:v>r.2012</c:v>
                </c:pt>
                <c:pt idx="5">
                  <c:v>r.2013</c:v>
                </c:pt>
                <c:pt idx="6">
                  <c:v>r.2014</c:v>
                </c:pt>
                <c:pt idx="7">
                  <c:v>r.2015</c:v>
                </c:pt>
                <c:pt idx="8">
                  <c:v>r.2016</c:v>
                </c:pt>
                <c:pt idx="9">
                  <c:v>r.2017</c:v>
                </c:pt>
              </c:strCache>
            </c:strRef>
          </c:cat>
          <c:val>
            <c:numRef>
              <c:f>List2!$R$81:$AA$81</c:f>
              <c:numCache>
                <c:formatCode>General</c:formatCode>
                <c:ptCount val="10"/>
                <c:pt idx="0">
                  <c:v>1327173</c:v>
                </c:pt>
                <c:pt idx="1">
                  <c:v>1207586</c:v>
                </c:pt>
                <c:pt idx="2">
                  <c:v>1210079</c:v>
                </c:pt>
                <c:pt idx="3">
                  <c:v>1130746</c:v>
                </c:pt>
                <c:pt idx="4">
                  <c:v>1128411</c:v>
                </c:pt>
                <c:pt idx="5">
                  <c:v>1102424</c:v>
                </c:pt>
                <c:pt idx="6">
                  <c:v>1115611</c:v>
                </c:pt>
                <c:pt idx="7">
                  <c:v>1113223</c:v>
                </c:pt>
                <c:pt idx="8">
                  <c:v>1096113</c:v>
                </c:pt>
                <c:pt idx="9">
                  <c:v>1082291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193511440"/>
        <c:axId val="193510880"/>
      </c:barChart>
      <c:lineChart>
        <c:grouping val="standard"/>
        <c:varyColors val="0"/>
        <c:ser>
          <c:idx val="1"/>
          <c:order val="1"/>
          <c:tx>
            <c:strRef>
              <c:f>List2!$E$82</c:f>
              <c:strCache>
                <c:ptCount val="1"/>
                <c:pt idx="0">
                  <c:v>počet analýz/kravu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dLbls>
            <c:spPr>
              <a:noFill/>
              <a:ln w="25400">
                <a:noFill/>
              </a:ln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900" b="0" i="0" u="none" strike="noStrike" baseline="0">
                    <a:solidFill>
                      <a:srgbClr val="333333"/>
                    </a:solidFill>
                    <a:latin typeface="Calibri"/>
                    <a:ea typeface="Calibri"/>
                    <a:cs typeface="Calibri"/>
                  </a:defRPr>
                </a:pPr>
                <a:endParaRPr lang="sk-SK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List2!$P$80:$AA$80</c:f>
              <c:strCache>
                <c:ptCount val="12"/>
                <c:pt idx="0">
                  <c:v>r.2006</c:v>
                </c:pt>
                <c:pt idx="1">
                  <c:v>r.2007</c:v>
                </c:pt>
                <c:pt idx="2">
                  <c:v>r.2008</c:v>
                </c:pt>
                <c:pt idx="3">
                  <c:v>r.2009</c:v>
                </c:pt>
                <c:pt idx="4">
                  <c:v>r.2010</c:v>
                </c:pt>
                <c:pt idx="5">
                  <c:v>r.2011</c:v>
                </c:pt>
                <c:pt idx="6">
                  <c:v>r.2012</c:v>
                </c:pt>
                <c:pt idx="7">
                  <c:v>r.2013</c:v>
                </c:pt>
                <c:pt idx="8">
                  <c:v>r.2014</c:v>
                </c:pt>
                <c:pt idx="9">
                  <c:v>r.2015</c:v>
                </c:pt>
                <c:pt idx="10">
                  <c:v>r.2016</c:v>
                </c:pt>
                <c:pt idx="11">
                  <c:v>r.2017</c:v>
                </c:pt>
              </c:strCache>
            </c:strRef>
          </c:cat>
          <c:val>
            <c:numRef>
              <c:f>List2!$R$82:$AA$82</c:f>
              <c:numCache>
                <c:formatCode>0.0</c:formatCode>
                <c:ptCount val="10"/>
                <c:pt idx="0">
                  <c:v>9.1235331724721078</c:v>
                </c:pt>
                <c:pt idx="1">
                  <c:v>9.0271280452707199</c:v>
                </c:pt>
                <c:pt idx="2">
                  <c:v>9.1337746444853725</c:v>
                </c:pt>
                <c:pt idx="3">
                  <c:v>8.9007785010902172</c:v>
                </c:pt>
                <c:pt idx="4">
                  <c:v>9.2007778674689948</c:v>
                </c:pt>
                <c:pt idx="5">
                  <c:v>9.4252468687214126</c:v>
                </c:pt>
                <c:pt idx="6">
                  <c:v>9.21626957900998</c:v>
                </c:pt>
                <c:pt idx="7">
                  <c:v>9.648569472251836</c:v>
                </c:pt>
                <c:pt idx="8">
                  <c:v>9.8029155301167101</c:v>
                </c:pt>
                <c:pt idx="9">
                  <c:v>9.7305576034380454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93509200"/>
        <c:axId val="193509760"/>
      </c:lineChart>
      <c:catAx>
        <c:axId val="19351144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vert="horz"/>
          <a:lstStyle/>
          <a:p>
            <a:pPr>
              <a:defRPr sz="900" b="0" i="0" u="none" strike="noStrike" baseline="0">
                <a:solidFill>
                  <a:srgbClr val="333333"/>
                </a:solidFill>
                <a:latin typeface="Calibri"/>
                <a:ea typeface="Calibri"/>
                <a:cs typeface="Calibri"/>
              </a:defRPr>
            </a:pPr>
            <a:endParaRPr lang="sk-SK"/>
          </a:p>
        </c:txPr>
        <c:crossAx val="193510880"/>
        <c:crosses val="autoZero"/>
        <c:auto val="1"/>
        <c:lblAlgn val="ctr"/>
        <c:lblOffset val="100"/>
        <c:noMultiLvlLbl val="0"/>
      </c:catAx>
      <c:valAx>
        <c:axId val="1935108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ln w="9525">
            <a:noFill/>
          </a:ln>
        </c:spPr>
        <c:txPr>
          <a:bodyPr rot="0" vert="horz"/>
          <a:lstStyle/>
          <a:p>
            <a:pPr>
              <a:defRPr sz="900" b="0" i="0" u="none" strike="noStrike" baseline="0">
                <a:solidFill>
                  <a:srgbClr val="333333"/>
                </a:solidFill>
                <a:latin typeface="Calibri"/>
                <a:ea typeface="Calibri"/>
                <a:cs typeface="Calibri"/>
              </a:defRPr>
            </a:pPr>
            <a:endParaRPr lang="sk-SK"/>
          </a:p>
        </c:txPr>
        <c:crossAx val="193511440"/>
        <c:crosses val="autoZero"/>
        <c:crossBetween val="between"/>
      </c:valAx>
      <c:catAx>
        <c:axId val="193509200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193509760"/>
        <c:crosses val="autoZero"/>
        <c:auto val="1"/>
        <c:lblAlgn val="ctr"/>
        <c:lblOffset val="100"/>
        <c:noMultiLvlLbl val="0"/>
      </c:catAx>
      <c:valAx>
        <c:axId val="193509760"/>
        <c:scaling>
          <c:orientation val="minMax"/>
        </c:scaling>
        <c:delete val="0"/>
        <c:axPos val="r"/>
        <c:numFmt formatCode="0.0" sourceLinked="1"/>
        <c:majorTickMark val="out"/>
        <c:minorTickMark val="none"/>
        <c:tickLblPos val="nextTo"/>
        <c:spPr>
          <a:ln w="9525">
            <a:noFill/>
          </a:ln>
        </c:spPr>
        <c:txPr>
          <a:bodyPr rot="0" vert="horz"/>
          <a:lstStyle/>
          <a:p>
            <a:pPr>
              <a:defRPr sz="900" b="0" i="0" u="none" strike="noStrike" baseline="0">
                <a:solidFill>
                  <a:srgbClr val="333333"/>
                </a:solidFill>
                <a:latin typeface="Calibri"/>
                <a:ea typeface="Calibri"/>
                <a:cs typeface="Calibri"/>
              </a:defRPr>
            </a:pPr>
            <a:endParaRPr lang="sk-SK"/>
          </a:p>
        </c:txPr>
        <c:crossAx val="193509200"/>
        <c:crosses val="max"/>
        <c:crossBetween val="between"/>
      </c:valAx>
      <c:spPr>
        <a:noFill/>
        <a:ln w="25400">
          <a:noFill/>
        </a:ln>
      </c:spPr>
    </c:plotArea>
    <c:legend>
      <c:legendPos val="r"/>
      <c:layout>
        <c:manualLayout>
          <c:xMode val="edge"/>
          <c:yMode val="edge"/>
          <c:x val="0.51601835118970785"/>
          <c:y val="0.1077510922419964"/>
          <c:w val="0.19262295081967218"/>
          <c:h val="2.8257431770871907E-2"/>
        </c:manualLayout>
      </c:layout>
      <c:overlay val="0"/>
      <c:spPr>
        <a:noFill/>
        <a:ln w="25400">
          <a:noFill/>
        </a:ln>
      </c:spPr>
      <c:txPr>
        <a:bodyPr/>
        <a:lstStyle/>
        <a:p>
          <a:pPr>
            <a:defRPr sz="800" b="0" i="0" u="none" strike="noStrike" baseline="0">
              <a:solidFill>
                <a:srgbClr val="333333"/>
              </a:solidFill>
              <a:latin typeface="Calibri"/>
              <a:ea typeface="Calibri"/>
              <a:cs typeface="Calibri"/>
            </a:defRPr>
          </a:pPr>
          <a:endParaRPr lang="sk-SK"/>
        </a:p>
      </c:txPr>
    </c:legend>
    <c:plotVisOnly val="1"/>
    <c:dispBlanksAs val="gap"/>
    <c:showDLblsOverMax val="0"/>
  </c:chart>
  <c:spPr>
    <a:solidFill>
      <a:schemeClr val="bg1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 sz="1000" b="0" i="0" u="none" strike="noStrike" baseline="0">
          <a:solidFill>
            <a:srgbClr val="000000"/>
          </a:solidFill>
          <a:latin typeface="Calibri"/>
          <a:ea typeface="Calibri"/>
          <a:cs typeface="Calibri"/>
        </a:defRPr>
      </a:pPr>
      <a:endParaRPr lang="sk-SK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sk-SK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2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r>
              <a:rPr lang="sk-SK"/>
              <a:t>Počet analýz na obsah močoviny v mlieku na jednu kravu za rok
</a:t>
            </a:r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List2!$O$88</c:f>
              <c:strCache>
                <c:ptCount val="1"/>
                <c:pt idx="0">
                  <c:v>Močovina</c:v>
                </c:pt>
              </c:strCache>
            </c:strRef>
          </c:tx>
          <c:spPr>
            <a:solidFill>
              <a:srgbClr val="4F81BD"/>
            </a:solidFill>
            <a:ln w="25400">
              <a:noFill/>
            </a:ln>
          </c:spPr>
          <c:invertIfNegative val="0"/>
          <c:dLbls>
            <c:spPr>
              <a:noFill/>
              <a:ln w="25400">
                <a:noFill/>
              </a:ln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900" b="0" i="0" u="none" strike="noStrike" baseline="0">
                    <a:solidFill>
                      <a:srgbClr val="333333"/>
                    </a:solidFill>
                    <a:latin typeface="Calibri"/>
                    <a:ea typeface="Calibri"/>
                    <a:cs typeface="Calibri"/>
                  </a:defRPr>
                </a:pPr>
                <a:endParaRPr lang="sk-SK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List2!$S$87:$AB$87</c:f>
              <c:strCache>
                <c:ptCount val="10"/>
                <c:pt idx="0">
                  <c:v>r.2008</c:v>
                </c:pt>
                <c:pt idx="1">
                  <c:v>r.2009</c:v>
                </c:pt>
                <c:pt idx="2">
                  <c:v>r.2010</c:v>
                </c:pt>
                <c:pt idx="3">
                  <c:v>r.2011</c:v>
                </c:pt>
                <c:pt idx="4">
                  <c:v>r.2012</c:v>
                </c:pt>
                <c:pt idx="5">
                  <c:v>r.2013</c:v>
                </c:pt>
                <c:pt idx="6">
                  <c:v>r.2014</c:v>
                </c:pt>
                <c:pt idx="7">
                  <c:v>r.2015</c:v>
                </c:pt>
                <c:pt idx="8">
                  <c:v>r.2016</c:v>
                </c:pt>
                <c:pt idx="9">
                  <c:v>r.2017</c:v>
                </c:pt>
              </c:strCache>
            </c:strRef>
          </c:cat>
          <c:val>
            <c:numRef>
              <c:f>List2!$S$88:$AB$88</c:f>
              <c:numCache>
                <c:formatCode>General</c:formatCode>
                <c:ptCount val="10"/>
                <c:pt idx="0">
                  <c:v>97486</c:v>
                </c:pt>
                <c:pt idx="1">
                  <c:v>73523</c:v>
                </c:pt>
                <c:pt idx="2">
                  <c:v>82982</c:v>
                </c:pt>
                <c:pt idx="3">
                  <c:v>76746</c:v>
                </c:pt>
                <c:pt idx="4">
                  <c:v>74149</c:v>
                </c:pt>
                <c:pt idx="5">
                  <c:v>628718</c:v>
                </c:pt>
                <c:pt idx="6">
                  <c:v>870884</c:v>
                </c:pt>
                <c:pt idx="7">
                  <c:v>913427</c:v>
                </c:pt>
                <c:pt idx="8">
                  <c:v>928569</c:v>
                </c:pt>
                <c:pt idx="9">
                  <c:v>958146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86865888"/>
        <c:axId val="186866448"/>
      </c:barChart>
      <c:lineChart>
        <c:grouping val="standard"/>
        <c:varyColors val="0"/>
        <c:ser>
          <c:idx val="1"/>
          <c:order val="1"/>
          <c:tx>
            <c:strRef>
              <c:f>List2!$O$89</c:f>
              <c:strCache>
                <c:ptCount val="1"/>
                <c:pt idx="0">
                  <c:v>počet analýz/kravu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dLbls>
            <c:numFmt formatCode="#,##0.00" sourceLinked="0"/>
            <c:spPr>
              <a:noFill/>
              <a:ln w="25400">
                <a:noFill/>
              </a:ln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900" b="0" i="0" u="none" strike="noStrike" baseline="0">
                    <a:solidFill>
                      <a:srgbClr val="333333"/>
                    </a:solidFill>
                    <a:latin typeface="Calibri"/>
                    <a:ea typeface="Calibri"/>
                    <a:cs typeface="Calibri"/>
                  </a:defRPr>
                </a:pPr>
                <a:endParaRPr lang="sk-SK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List2!$P$87:$AB$87</c:f>
              <c:strCache>
                <c:ptCount val="13"/>
                <c:pt idx="0">
                  <c:v>r.2005</c:v>
                </c:pt>
                <c:pt idx="1">
                  <c:v>r.2006</c:v>
                </c:pt>
                <c:pt idx="2">
                  <c:v>r.2007</c:v>
                </c:pt>
                <c:pt idx="3">
                  <c:v>r.2008</c:v>
                </c:pt>
                <c:pt idx="4">
                  <c:v>r.2009</c:v>
                </c:pt>
                <c:pt idx="5">
                  <c:v>r.2010</c:v>
                </c:pt>
                <c:pt idx="6">
                  <c:v>r.2011</c:v>
                </c:pt>
                <c:pt idx="7">
                  <c:v>r.2012</c:v>
                </c:pt>
                <c:pt idx="8">
                  <c:v>r.2013</c:v>
                </c:pt>
                <c:pt idx="9">
                  <c:v>r.2014</c:v>
                </c:pt>
                <c:pt idx="10">
                  <c:v>r.2015</c:v>
                </c:pt>
                <c:pt idx="11">
                  <c:v>r.2016</c:v>
                </c:pt>
                <c:pt idx="12">
                  <c:v>r.2017</c:v>
                </c:pt>
              </c:strCache>
            </c:strRef>
          </c:cat>
          <c:val>
            <c:numRef>
              <c:f>List2!$S$89:$AB$89</c:f>
              <c:numCache>
                <c:formatCode>0.0</c:formatCode>
                <c:ptCount val="10"/>
                <c:pt idx="0">
                  <c:v>0.67015886764695776</c:v>
                </c:pt>
                <c:pt idx="1">
                  <c:v>0.54961016049576517</c:v>
                </c:pt>
                <c:pt idx="2">
                  <c:v>0.62635488058935418</c:v>
                </c:pt>
                <c:pt idx="3">
                  <c:v>0.6041136973685246</c:v>
                </c:pt>
                <c:pt idx="4">
                  <c:v>0.60459219034107126</c:v>
                </c:pt>
                <c:pt idx="5">
                  <c:v>5.3752661052451591</c:v>
                </c:pt>
                <c:pt idx="6">
                  <c:v>7.1945343995770275</c:v>
                </c:pt>
                <c:pt idx="7">
                  <c:v>7.9168898480633052</c:v>
                </c:pt>
                <c:pt idx="8">
                  <c:v>8.3045119170057689</c:v>
                </c:pt>
                <c:pt idx="9">
                  <c:v>8.6144067034686138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86867008"/>
        <c:axId val="186867568"/>
      </c:lineChart>
      <c:catAx>
        <c:axId val="1868658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vert="horz"/>
          <a:lstStyle/>
          <a:p>
            <a:pPr>
              <a:defRPr sz="900" b="0" i="0" u="none" strike="noStrike" baseline="0">
                <a:solidFill>
                  <a:srgbClr val="333333"/>
                </a:solidFill>
                <a:latin typeface="Calibri"/>
                <a:ea typeface="Calibri"/>
                <a:cs typeface="Calibri"/>
              </a:defRPr>
            </a:pPr>
            <a:endParaRPr lang="sk-SK"/>
          </a:p>
        </c:txPr>
        <c:crossAx val="186866448"/>
        <c:crosses val="autoZero"/>
        <c:auto val="1"/>
        <c:lblAlgn val="ctr"/>
        <c:lblOffset val="100"/>
        <c:noMultiLvlLbl val="0"/>
      </c:catAx>
      <c:valAx>
        <c:axId val="18686644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ln w="9525">
            <a:noFill/>
          </a:ln>
        </c:spPr>
        <c:txPr>
          <a:bodyPr rot="0" vert="horz"/>
          <a:lstStyle/>
          <a:p>
            <a:pPr>
              <a:defRPr sz="900" b="0" i="0" u="none" strike="noStrike" baseline="0">
                <a:solidFill>
                  <a:srgbClr val="333333"/>
                </a:solidFill>
                <a:latin typeface="Calibri"/>
                <a:ea typeface="Calibri"/>
                <a:cs typeface="Calibri"/>
              </a:defRPr>
            </a:pPr>
            <a:endParaRPr lang="sk-SK"/>
          </a:p>
        </c:txPr>
        <c:crossAx val="186865888"/>
        <c:crosses val="autoZero"/>
        <c:crossBetween val="between"/>
      </c:valAx>
      <c:catAx>
        <c:axId val="186867008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186867568"/>
        <c:crosses val="autoZero"/>
        <c:auto val="1"/>
        <c:lblAlgn val="ctr"/>
        <c:lblOffset val="100"/>
        <c:noMultiLvlLbl val="0"/>
      </c:catAx>
      <c:valAx>
        <c:axId val="186867568"/>
        <c:scaling>
          <c:orientation val="minMax"/>
        </c:scaling>
        <c:delete val="0"/>
        <c:axPos val="r"/>
        <c:numFmt formatCode="0.0" sourceLinked="1"/>
        <c:majorTickMark val="out"/>
        <c:minorTickMark val="none"/>
        <c:tickLblPos val="nextTo"/>
        <c:spPr>
          <a:ln w="9525">
            <a:noFill/>
          </a:ln>
        </c:spPr>
        <c:txPr>
          <a:bodyPr rot="0" vert="horz"/>
          <a:lstStyle/>
          <a:p>
            <a:pPr>
              <a:defRPr sz="900" b="0" i="0" u="none" strike="noStrike" baseline="0">
                <a:solidFill>
                  <a:srgbClr val="333333"/>
                </a:solidFill>
                <a:latin typeface="Calibri"/>
                <a:ea typeface="Calibri"/>
                <a:cs typeface="Calibri"/>
              </a:defRPr>
            </a:pPr>
            <a:endParaRPr lang="sk-SK"/>
          </a:p>
        </c:txPr>
        <c:crossAx val="186867008"/>
        <c:crosses val="max"/>
        <c:crossBetween val="between"/>
      </c:valAx>
      <c:spPr>
        <a:noFill/>
        <a:ln w="25400">
          <a:noFill/>
        </a:ln>
      </c:spPr>
    </c:plotArea>
    <c:legend>
      <c:legendPos val="r"/>
      <c:layout>
        <c:manualLayout>
          <c:xMode val="edge"/>
          <c:yMode val="edge"/>
          <c:x val="0.18442623083036952"/>
          <c:y val="0.29513344548045722"/>
          <c:w val="0.19569672450672637"/>
          <c:h val="7.8493005885667488E-2"/>
        </c:manualLayout>
      </c:layout>
      <c:overlay val="0"/>
      <c:spPr>
        <a:noFill/>
        <a:ln w="25400">
          <a:noFill/>
        </a:ln>
      </c:spPr>
      <c:txPr>
        <a:bodyPr/>
        <a:lstStyle/>
        <a:p>
          <a:pPr>
            <a:defRPr sz="800" b="0" i="0" u="none" strike="noStrike" baseline="0">
              <a:solidFill>
                <a:srgbClr val="333333"/>
              </a:solidFill>
              <a:latin typeface="Calibri"/>
              <a:ea typeface="Calibri"/>
              <a:cs typeface="Calibri"/>
            </a:defRPr>
          </a:pPr>
          <a:endParaRPr lang="sk-SK"/>
        </a:p>
      </c:txPr>
    </c:legend>
    <c:plotVisOnly val="1"/>
    <c:dispBlanksAs val="gap"/>
    <c:showDLblsOverMax val="0"/>
  </c:chart>
  <c:spPr>
    <a:solidFill>
      <a:schemeClr val="bg1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 sz="1000" b="0" i="0" u="none" strike="noStrike" baseline="0">
          <a:solidFill>
            <a:srgbClr val="000000"/>
          </a:solidFill>
          <a:latin typeface="Calibri"/>
          <a:ea typeface="Calibri"/>
          <a:cs typeface="Calibri"/>
        </a:defRPr>
      </a:pPr>
      <a:endParaRPr lang="sk-SK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á sním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k-SK" smtClean="0"/>
              <a:t>Upravte štýl predlohy podnadpisov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0618181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z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4483632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Z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6566138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0479203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Hlavička sekc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k-SK" smtClean="0"/>
              <a:t>Upravte štýl predlohy textu.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3157660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obsah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5589847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 smtClean="0"/>
              <a:t>Upravte štýl predlohy textu.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5" name="Zástupný symbol tex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 smtClean="0"/>
              <a:t>Upravte štýl predlohy textu.</a:t>
            </a:r>
          </a:p>
        </p:txBody>
      </p:sp>
      <p:sp>
        <p:nvSpPr>
          <p:cNvPr id="6" name="Zástupný symbol obsah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7" name="Zástupný symbol dátumu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8" name="Zástupný symbol päty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Zástupný symbol čísla snímky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9042080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dátumu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4" name="Zástupný symbol päty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Zástupný symbol čísla snímky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3096225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dátumu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3" name="Zástupný symbol päty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Zástupný symbol čísla snímky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0154595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k-SK" smtClean="0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4110496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ok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obrázka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k-SK" smtClean="0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6471370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nadpis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BE2992-10D8-4FBB-965D-B493DFC9CDC6}" type="datetimeFigureOut">
              <a:rPr lang="sk-SK" smtClean="0"/>
              <a:t>06.03.2018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161EFC-7EBE-4CD9-AFD5-1A309640254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7302246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971461"/>
              </p:ext>
            </p:extLst>
          </p:nvPr>
        </p:nvGraphicFramePr>
        <p:xfrm>
          <a:off x="1446425" y="389837"/>
          <a:ext cx="9299149" cy="60783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178195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44981"/>
              </p:ext>
            </p:extLst>
          </p:nvPr>
        </p:nvGraphicFramePr>
        <p:xfrm>
          <a:off x="1445559" y="389404"/>
          <a:ext cx="9300882" cy="607919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259003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Graf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0773531"/>
              </p:ext>
            </p:extLst>
          </p:nvPr>
        </p:nvGraphicFramePr>
        <p:xfrm>
          <a:off x="1446425" y="389837"/>
          <a:ext cx="9299149" cy="60783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078037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4382832"/>
              </p:ext>
            </p:extLst>
          </p:nvPr>
        </p:nvGraphicFramePr>
        <p:xfrm>
          <a:off x="1447800" y="390525"/>
          <a:ext cx="9296400" cy="60769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67808852"/>
      </p:ext>
    </p:extLst>
  </p:cSld>
  <p:clrMapOvr>
    <a:masterClrMapping/>
  </p:clrMapOvr>
</p:sld>
</file>

<file path=ppt/theme/theme1.xml><?xml version="1.0" encoding="utf-8"?>
<a:theme xmlns:a="http://schemas.openxmlformats.org/drawingml/2006/main" name="Motí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41</Words>
  <Application>Microsoft Office PowerPoint</Application>
  <PresentationFormat>Širokouhlá</PresentationFormat>
  <Paragraphs>4</Paragraphs>
  <Slides>4</Slides>
  <Notes>0</Notes>
  <HiddenSlides>0</HiddenSlides>
  <MMClips>0</MMClips>
  <ScaleCrop>false</ScaleCrop>
  <HeadingPairs>
    <vt:vector size="6" baseType="variant">
      <vt:variant>
        <vt:lpstr>Použité písma</vt:lpstr>
      </vt:variant>
      <vt:variant>
        <vt:i4>3</vt:i4>
      </vt:variant>
      <vt:variant>
        <vt:lpstr>Motív</vt:lpstr>
      </vt:variant>
      <vt:variant>
        <vt:i4>1</vt:i4>
      </vt:variant>
      <vt:variant>
        <vt:lpstr>Nadpisy snímok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Motív Office</vt:lpstr>
      <vt:lpstr>Prezentácia programu PowerPoint</vt:lpstr>
      <vt:lpstr>Prezentácia programu PowerPoint</vt:lpstr>
      <vt:lpstr>Prezentácia programu PowerPoint</vt:lpstr>
      <vt:lpstr>Prezentácia programu PowerPoint</vt:lpstr>
    </vt:vector>
  </TitlesOfParts>
  <Company>PSSR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Prezentácia programu PowerPoint</dc:title>
  <dc:creator>Marta Dianova</dc:creator>
  <cp:lastModifiedBy>Marta Dianova</cp:lastModifiedBy>
  <cp:revision>5</cp:revision>
  <dcterms:created xsi:type="dcterms:W3CDTF">2018-02-27T09:37:42Z</dcterms:created>
  <dcterms:modified xsi:type="dcterms:W3CDTF">2018-03-06T06:30:40Z</dcterms:modified>
</cp:coreProperties>
</file>

<file path=docProps/thumbnail.jpeg>
</file>